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notesSlides/_rels/notesSlide9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6.xml.rels" ContentType="application/vnd.openxmlformats-package.relationships+xml"/>
  <Override PartName="/ppt/notesSlides/_rels/notesSlide8.xml.rels" ContentType="application/vnd.openxmlformats-package.relationships+xml"/>
  <Override PartName="/ppt/notesSlides/_rels/notesSlide2.xml.rels" ContentType="application/vnd.openxmlformats-package.relationships+xml"/>
  <Override PartName="/ppt/notesSlides/_rels/notesSlide7.xml.rels" ContentType="application/vnd.openxmlformats-package.relationships+xml"/>
  <Override PartName="/ppt/notesSlides/_rels/notesSlide1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5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3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.xml" ContentType="application/vnd.openxmlformats-officedocument.presentationml.notesSlid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9.png" ContentType="image/png"/>
  <Override PartName="/ppt/media/image13.png" ContentType="image/png"/>
  <Override PartName="/ppt/media/image15.png" ContentType="image/png"/>
  <Override PartName="/ppt/media/image14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10.png" ContentType="image/png"/>
  <Override PartName="/ppt/media/image6.png" ContentType="image/png"/>
  <Override PartName="/ppt/media/image11.png" ContentType="image/png"/>
  <Override PartName="/ppt/media/image7.png" ContentType="image/png"/>
  <Override PartName="/ppt/media/image12.png" ContentType="image/png"/>
  <Override PartName="/ppt/media/image8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move the slide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2000" spc="-1" strike="noStrike">
                <a:latin typeface="Arial"/>
              </a:rPr>
              <a:t>Click to edit the notes'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8D142D2F-A766-42A7-BDEC-EF7F6BF05599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871A1BF8-EC1E-4A62-B2BE-DB01C9E2DBD0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2212BF6A-9290-4785-8EA1-6AACD26063DC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C4E1A21B-C086-4FD2-8F3F-B580F7A0412B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CD6C7F19-DE7F-4996-8EBD-26429A4DF883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3D32606A-ABBF-45D2-8215-6725821E946A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AAC98135-A294-430F-B26D-837277502A08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F88BAC94-26AF-453E-8ED5-0FFBB4B48834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CD6A864-48D0-4E33-877A-48374FAEB7E7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B3D008FC-9AB9-4894-813C-7DC9F7A99037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9CBCCC3A-BE50-4A9B-95C6-413E3DE1C193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07E7F8C7-2ABA-42F4-969C-AA5E107FA819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EADAF1FD-F950-4453-98F9-2FD0F1AB4465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4282200" y="10155600"/>
            <a:ext cx="3275280" cy="533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 anchor="b">
            <a:noAutofit/>
          </a:bodyPr>
          <a:p>
            <a:pPr algn="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fld id="{5BFE010F-08A4-4E8F-8E14-A376D17EDE07}" type="slidenum">
              <a:rPr b="0" lang="en-US" sz="1200" spc="-1" strike="noStrike">
                <a:solidFill>
                  <a:srgbClr val="000000"/>
                </a:solidFill>
                <a:latin typeface="Arial"/>
              </a:rPr>
              <a:t>&lt;number&gt;</a:t>
            </a:fld>
            <a:endParaRPr b="0" lang="en-GB" sz="12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sldImg"/>
          </p:nvPr>
        </p:nvSpPr>
        <p:spPr>
          <a:xfrm>
            <a:off x="1260000" y="801720"/>
            <a:ext cx="5039280" cy="4008960"/>
          </a:xfrm>
          <a:prstGeom prst="rect">
            <a:avLst/>
          </a:prstGeom>
        </p:spPr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6920" cy="48103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en-GB" sz="20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GB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GB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en-GB" sz="4400" spc="-1" strike="noStrike">
                <a:latin typeface="Arial"/>
              </a:rPr>
              <a:t>Click to edit the title text format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3200" spc="-1" strike="noStrike">
                <a:latin typeface="Arial"/>
              </a:rPr>
              <a:t>Click to edit the outline text format</a:t>
            </a:r>
            <a:endParaRPr b="0" lang="en-GB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800" spc="-1" strike="noStrike">
                <a:latin typeface="Arial"/>
              </a:rPr>
              <a:t>Second Outline Level</a:t>
            </a:r>
            <a:endParaRPr b="0" lang="en-GB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400" spc="-1" strike="noStrike">
                <a:latin typeface="Arial"/>
              </a:rPr>
              <a:t>Third Outline Level</a:t>
            </a:r>
            <a:endParaRPr b="0" lang="en-GB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2000" spc="-1" strike="noStrike">
                <a:latin typeface="Arial"/>
              </a:rPr>
              <a:t>Fourth Outline Level</a:t>
            </a:r>
            <a:endParaRPr b="0" lang="en-GB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Fifth Outline Level</a:t>
            </a:r>
            <a:endParaRPr b="0" lang="en-GB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Sixth Outline Level</a:t>
            </a:r>
            <a:endParaRPr b="0" lang="en-GB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pc="-1" strike="noStrike">
                <a:latin typeface="Arial"/>
              </a:rPr>
              <a:t>Seventh Outline Level</a:t>
            </a:r>
            <a:endParaRPr b="0" lang="en-GB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hyperlink" Target="https://www.geog.ucl.ac.uk/people/research-staff/maurizio-gibin/maurizio-gibin" TargetMode="External"/><Relationship Id="rId3" Type="http://schemas.openxmlformats.org/officeDocument/2006/relationships/hyperlink" Target="https://www.linkedin.com/in/maurizio-gibin-8a4b34b2/?originalSubdomain=uk" TargetMode="External"/><Relationship Id="rId4" Type="http://schemas.openxmlformats.org/officeDocument/2006/relationships/hyperlink" Target="https://www.researchgate.net/profile/Maurizio-Gibin" TargetMode="External"/><Relationship Id="rId5" Type="http://schemas.openxmlformats.org/officeDocument/2006/relationships/hyperlink" Target="https://github.com/mauriziogibin" TargetMode="External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hyperlink" Target="https://data.london.gov.uk/dataset/public-transport-accessibility-levels" TargetMode="External"/><Relationship Id="rId3" Type="http://schemas.openxmlformats.org/officeDocument/2006/relationships/hyperlink" Target="https://tfl.gov.uk/info-for/urban-planning-and-construction/planning-with-webcat/webcat" TargetMode="External"/><Relationship Id="rId4" Type="http://schemas.openxmlformats.org/officeDocument/2006/relationships/hyperlink" Target="https://webarchive.nationalarchives.gov.uk/ukgwa/20160110080540/http://www.ons.gov.uk/ons/guide-method/geography/products/area-classifications/ns-area-classifications/ns-2011-area-classifications/index.html" TargetMode="External"/><Relationship Id="rId5" Type="http://schemas.openxmlformats.org/officeDocument/2006/relationships/hyperlink" Target="https://data.cdrc.ac.uk/dataset/output-area-classification-2011" TargetMode="External"/><Relationship Id="rId6" Type="http://schemas.openxmlformats.org/officeDocument/2006/relationships/hyperlink" Target="https://mapmaker.cdrc.ac.uk/#/output-area-classification?h=2&amp;lon=-2.5&amp;lat=53.7&amp;zoom=7" TargetMode="External"/><Relationship Id="rId7" Type="http://schemas.openxmlformats.org/officeDocument/2006/relationships/hyperlink" Target="https://www.gov.uk/government/publications/english-indices-of-deprivation-2019-technical-report" TargetMode="External"/><Relationship Id="rId8" Type="http://schemas.openxmlformats.org/officeDocument/2006/relationships/hyperlink" Target="https://mapmaker.cdrc.ac.uk/#/index-of-multiple-deprivation?m=imde19_rk&amp;lon=-2.5&amp;lat=53.7&amp;zoom=7" TargetMode="External"/><Relationship Id="rId9" Type="http://schemas.openxmlformats.org/officeDocument/2006/relationships/hyperlink" Target="https://data.cdrc.ac.uk/stories/iuc" TargetMode="External"/><Relationship Id="rId10" Type="http://schemas.openxmlformats.org/officeDocument/2006/relationships/hyperlink" Target="https://mapmaker.cdrc.ac.uk/#/internet-user-classification?lon=0.1568&amp;lat=51.5173&amp;zoom=7.9" TargetMode="External"/><Relationship Id="rId11" Type="http://schemas.openxmlformats.org/officeDocument/2006/relationships/slideLayout" Target="../slideLayouts/slideLayout1.xml"/><Relationship Id="rId1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hyperlink" Target="https://github.com/mauriziogibin/seminars/blob/main/P096%20-%20GISRUK07%20-%201.2%20-%20KDE%20and%20PVC%20in%20GP%20CA%20in%20urban%20areas.pdf" TargetMode="External"/><Relationship Id="rId3" Type="http://schemas.openxmlformats.org/officeDocument/2006/relationships/hyperlink" Target="https://data.london.gov.uk/dataset/public-transport-accessibility-levels" TargetMode="External"/><Relationship Id="rId4" Type="http://schemas.openxmlformats.org/officeDocument/2006/relationships/hyperlink" Target="https://tfl.gov.uk/info-for/urban-planning-and-construction/planning-with-webcat/webcat" TargetMode="External"/><Relationship Id="rId5" Type="http://schemas.openxmlformats.org/officeDocument/2006/relationships/hyperlink" Target="https://data.cdrc.ac.uk/stories/iuc" TargetMode="External"/><Relationship Id="rId6" Type="http://schemas.openxmlformats.org/officeDocument/2006/relationships/hyperlink" Target="https://mapmaker.cdrc.ac.uk/#/internet-user-classification?lon=0.1568&amp;lat=51.5173&amp;zoom=7.9" TargetMode="External"/><Relationship Id="rId7" Type="http://schemas.openxmlformats.org/officeDocument/2006/relationships/hyperlink" Target="https://github.com/mauriziogibin/seminars" TargetMode="External"/><Relationship Id="rId8" Type="http://schemas.openxmlformats.org/officeDocument/2006/relationships/hyperlink" Target="https://github.com/mauriziogibin/seminars" TargetMode="External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hyperlink" Target="https://www.geog.ucl.ac.uk/people/research-staff/maurizio-gibin/maurizio-gibin" TargetMode="External"/><Relationship Id="rId3" Type="http://schemas.openxmlformats.org/officeDocument/2006/relationships/hyperlink" Target="http://data.cdrc.ac.uk/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hyperlink" Target="https://github.com/mauriziogibin/seminars" TargetMode="External"/><Relationship Id="rId3" Type="http://schemas.openxmlformats.org/officeDocument/2006/relationships/hyperlink" Target="https://github.com/mauriziogibin/JohnSnow" TargetMode="External"/><Relationship Id="rId4" Type="http://schemas.openxmlformats.org/officeDocument/2006/relationships/hyperlink" Target="https://github.com/mauriziogibin/gis4t" TargetMode="External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hyperlink" Target="https://en.wikipedia.org/wiki/Isochrone_map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504360" y="370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i="1" lang="en-US" sz="2600" spc="-1" strike="noStrike">
                <a:solidFill>
                  <a:srgbClr val="000000"/>
                </a:solidFill>
                <a:latin typeface="Arial"/>
                <a:ea typeface="DejaVu Sans"/>
              </a:rPr>
              <a:t>Corso di laurea magistrale in Geourbanistica</a:t>
            </a:r>
            <a:br/>
            <a:r>
              <a:rPr b="1" lang="en-US" sz="2200" spc="-1" strike="noStrike">
                <a:solidFill>
                  <a:srgbClr val="000000"/>
                </a:solidFill>
                <a:latin typeface="Arial"/>
                <a:ea typeface="DejaVu Sans"/>
              </a:rPr>
              <a:t>Cartografia del progetto</a:t>
            </a:r>
            <a:br/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Seminario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5" name="CustomShape 2"/>
          <p:cNvSpPr/>
          <p:nvPr/>
        </p:nvSpPr>
        <p:spPr>
          <a:xfrm>
            <a:off x="144000" y="2448000"/>
            <a:ext cx="9791640" cy="42840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>
            <a:sp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US" sz="2200" spc="-1" strike="noStrike">
                <a:solidFill>
                  <a:srgbClr val="000000"/>
                </a:solidFill>
                <a:latin typeface="Liberation Sans Narrow"/>
                <a:ea typeface="DejaVu Sans"/>
              </a:rPr>
              <a:t>Mappatura della mobilità negli spazi urbani: indici multi-dimensionali per l’accessibilità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46" name="CustomShape 3"/>
          <p:cNvSpPr/>
          <p:nvPr/>
        </p:nvSpPr>
        <p:spPr>
          <a:xfrm>
            <a:off x="4219200" y="2858400"/>
            <a:ext cx="1640880" cy="367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>
            <a:sp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Liberation Sans Narrow"/>
                <a:ea typeface="DejaVu Sans"/>
              </a:rPr>
              <a:t>2022/11/17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47" name="CustomShape 4"/>
          <p:cNvSpPr/>
          <p:nvPr/>
        </p:nvSpPr>
        <p:spPr>
          <a:xfrm>
            <a:off x="576000" y="3960000"/>
            <a:ext cx="9287280" cy="2143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1" lang="en-US" sz="1800" spc="-1" strike="noStrike">
                <a:solidFill>
                  <a:srgbClr val="000000"/>
                </a:solidFill>
                <a:latin typeface="Liberation Sans Narrow"/>
                <a:ea typeface="DejaVu Sans"/>
              </a:rPr>
              <a:t>Maurizio Gibin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https://www.geog.ucl.ac.uk/people/research-staff/maurizio-gibin/maurizio-gibin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https://www.linkedin.com/in/maurizio-gibin-8a4b34b2/?originalSubdomain=uk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https://www.researchgate.net/profile/Maurizio-Gibin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https://github.com/mauriziogibin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539280" y="-15480"/>
            <a:ext cx="9085680" cy="56689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72" name="" descr=""/>
          <p:cNvPicPr/>
          <p:nvPr/>
        </p:nvPicPr>
        <p:blipFill>
          <a:blip r:embed="rId2"/>
          <a:stretch/>
        </p:blipFill>
        <p:spPr>
          <a:xfrm>
            <a:off x="2053800" y="107280"/>
            <a:ext cx="5973120" cy="5447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Indici di accessibilita’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432000" y="936000"/>
            <a:ext cx="8639640" cy="85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Compositi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latin typeface="Arial"/>
              </a:rPr>
              <a:t>Tengono in considerazione uno o piu’ tipi di accessibilita’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75" name="CustomShape 3"/>
          <p:cNvSpPr/>
          <p:nvPr/>
        </p:nvSpPr>
        <p:spPr>
          <a:xfrm>
            <a:off x="421560" y="1473120"/>
            <a:ext cx="9321480" cy="4367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latin typeface="FreeSans"/>
              </a:rPr>
              <a:t>Accessibilita’ geografica</a:t>
            </a:r>
            <a:br/>
            <a:r>
              <a:rPr b="0" lang="en-GB" sz="1800" spc="-1" strike="noStrike">
                <a:latin typeface="FreeSans"/>
              </a:rPr>
              <a:t>Esempio di indici multidimensionale di accessibilita' prodotto dal governo inglese: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2"/>
              </a:rPr>
              <a:t>https://data.london.gov.uk/dataset/public-transport-accessibility-levels</a:t>
            </a:r>
            <a:r>
              <a:rPr b="0" lang="en-GB" sz="1800" spc="-1" strike="noStrike">
                <a:solidFill>
                  <a:srgbClr val="0000ff"/>
                </a:solidFill>
                <a:latin typeface="FreeSans"/>
              </a:rPr>
              <a:t>Le mappe di accessibilita' basate su PTAL:</a:t>
            </a:r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3"/>
              </a:rPr>
              <a:t>https://tfl.gov.uk/info-for/urban-planning-and-construction/planning-with-webcat/webcat</a:t>
            </a:r>
            <a:r>
              <a:rPr b="1" lang="en-GB" sz="1800" spc="-1" strike="noStrike">
                <a:solidFill>
                  <a:srgbClr val="0000ff"/>
                </a:solidFill>
                <a:latin typeface="FreeSans"/>
              </a:rPr>
              <a:t>Accessilibita’ socio-economica</a:t>
            </a:r>
            <a:br/>
            <a:r>
              <a:rPr b="0" lang="en-GB" sz="1800" spc="-1" strike="noStrike">
                <a:solidFill>
                  <a:srgbClr val="0000ff"/>
                </a:solidFill>
                <a:latin typeface="FreeSans"/>
              </a:rPr>
              <a:t>Banche dati geodemografiche, Output Area Classification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4"/>
              </a:rPr>
              <a:t>Definizione Ufficiale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5"/>
              </a:rPr>
              <a:t>https://data.cdrc.ac.uk/dataset/output-area-classification-2011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6"/>
              </a:rPr>
              <a:t>https://mapmaker.cdrc.ac.uk/#/output-area-classification?h=2&amp;lon=-2.5&amp;lat=53.7&amp;zoom=7</a:t>
            </a:r>
            <a:r>
              <a:rPr b="0" lang="en-GB" sz="1800" spc="-1" strike="noStrike">
                <a:solidFill>
                  <a:srgbClr val="0000ff"/>
                </a:solidFill>
                <a:latin typeface="FreeSans"/>
              </a:rPr>
              <a:t>Index of Multiple Deprivation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7"/>
              </a:rPr>
              <a:t>
Definizione</a:t>
            </a:r>
            <a:br/>
            <a:r>
              <a:rPr b="0" lang="en-GB" sz="1500" spc="-1" strike="noStrike" u="sng">
                <a:solidFill>
                  <a:srgbClr val="0000ff"/>
                </a:solidFill>
                <a:uFillTx/>
                <a:latin typeface="FreeSans"/>
                <a:hlinkClick r:id="rId8"/>
              </a:rPr>
              <a:t>https://mapmaker.cdrc.ac.uk/#/index-of-multiple-deprivation?m=imde19_rk&amp;lon=-2.5&amp;lat=53.7&amp;zoom=7</a:t>
            </a:r>
            <a:r>
              <a:rPr b="1" lang="en-GB" sz="1800" spc="-1" strike="noStrike">
                <a:solidFill>
                  <a:srgbClr val="0000ff"/>
                </a:solidFill>
                <a:latin typeface="FreeSans"/>
              </a:rPr>
              <a:t>Accessibilta’ virtuale</a:t>
            </a:r>
            <a:br/>
            <a:r>
              <a:rPr b="0" lang="en-GB" sz="1800" spc="-1" strike="noStrike">
                <a:solidFill>
                  <a:srgbClr val="0000ff"/>
                </a:solidFill>
                <a:latin typeface="FreeSans"/>
              </a:rPr>
              <a:t>Internet User Classification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hlinkClick r:id="rId9"/>
              </a:rPr>
              <a:t>https://data.cdrc.ac.uk/stories/iuc</a:t>
            </a:r>
            <a:br/>
            <a:r>
              <a:rPr b="0" lang="en-GB" sz="1500" spc="-1" strike="noStrike" u="sng">
                <a:solidFill>
                  <a:srgbClr val="0000ff"/>
                </a:solidFill>
                <a:uFillTx/>
                <a:latin typeface="FreeSans"/>
                <a:hlinkClick r:id="rId10"/>
              </a:rPr>
              <a:t>https://mapmaker.cdrc.ac.uk/#/internet-user-classification?lon=0.1568&amp;lat=51.5173&amp;zoom=7.9</a:t>
            </a:r>
            <a:endParaRPr b="0" lang="en-GB" sz="15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Risorse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421560" y="1203120"/>
            <a:ext cx="9321120" cy="373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ea typeface="DejaVu Sans"/>
                <a:hlinkClick r:id="rId2"/>
              </a:rPr>
              <a:t>Il mio paper su PVC presentato a GISRUK2007</a:t>
            </a:r>
            <a:r>
              <a:rPr b="0" lang="en-GB" sz="1800" spc="-1" strike="noStrike">
                <a:latin typeface="Arial"/>
              </a:rPr>
              <a:t> (Download button)</a:t>
            </a:r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Esempio di indici multidimensionale di accessibilita' prodotto dal governo inglese: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ea typeface="DejaVu Sans"/>
                <a:hlinkClick r:id="rId3"/>
              </a:rPr>
              <a:t>https://data.london.gov.uk/dataset/public-transport-accessibility-levels</a:t>
            </a:r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Le mappe di accessibilita' basate su PTAL: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ea typeface="DejaVu Sans"/>
                <a:hlinkClick r:id="rId4"/>
              </a:rPr>
              <a:t>https://tfl.gov.uk/info-for/urban-planning-and-construction/planning-with-webcat/webcat</a:t>
            </a:r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Questo per l'accessibilita' virtuale: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https://data.cdrc.ac.uk/stories/iuc</a:t>
            </a:r>
            <a:endParaRPr b="0" lang="en-GB" sz="1800" spc="-1" strike="noStrike">
              <a:latin typeface="Arial"/>
            </a:endParaRPr>
          </a:p>
          <a:p>
            <a:r>
              <a:rPr b="0" lang="en-GB" sz="1800" spc="-1" strike="noStrike">
                <a:latin typeface="Arial"/>
              </a:rPr>
              <a:t>Mappa: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FreeSans"/>
                <a:ea typeface="DejaVu Sans"/>
                <a:hlinkClick r:id="rId6"/>
              </a:rPr>
              <a:t>https://mapmaker.cdrc.ac.uk/#/internet-user-classification?lon=0.1568&amp;lat=51.5173&amp;zoom=7.9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  <a:hlinkClick r:id="rId7"/>
              </a:rPr>
              <a:t>GitHuB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  <a:hlinkClick r:id="rId8"/>
              </a:rPr>
              <a:t>https://github.com/mauriziogibin/seminars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Cosa faremo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49" name="CustomShape 2"/>
          <p:cNvSpPr/>
          <p:nvPr/>
        </p:nvSpPr>
        <p:spPr>
          <a:xfrm>
            <a:off x="143640" y="999000"/>
            <a:ext cx="9791640" cy="37450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6800" bIns="46800">
            <a:sp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Piccola introduziona su di me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Una vostra breve presentazione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Il formato del seminario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Presentazione e slides e materiale on line (vedi Risorse)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L’approccio che ho utilizzato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Meta conoscenza, focus sulla visualizzazione e comunicazione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Mobilita’ geografica della popolazione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L’accessibilita’: definizione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ＭＳ Ｐゴシック"/>
              </a:rPr>
              <a:t>Tre tipi: geografica, geodemografica, virtuale (nei materiali ci sono links per tutte e tre. Il mio paper descrive una tecnica utile a sintetizzare </a:t>
            </a: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le prime due sia in fase esplorativa dell’analisi, sia dopo durante la disseminazione dei risultati).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Focus su uno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Come si misura’ la accessibilita’ geografica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Non e’ solo la distanza in KM (limiti di velocita’).</a:t>
            </a:r>
            <a:endParaRPr b="0" lang="en-GB" sz="15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Multimodalita’ (car + bike).</a:t>
            </a:r>
            <a:endParaRPr b="0" lang="en-GB" sz="15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1500" spc="-1" strike="noStrike">
                <a:solidFill>
                  <a:srgbClr val="000000"/>
                </a:solidFill>
                <a:latin typeface="FreeSans"/>
                <a:ea typeface="DejaVu Sans"/>
              </a:rPr>
              <a:t>Risorse</a:t>
            </a:r>
            <a:endParaRPr b="0" lang="en-GB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Introduzione</a:t>
            </a:r>
            <a:endParaRPr b="0" lang="en-GB" sz="4400" spc="-1" strike="noStrike"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GB" sz="10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https://www.geog.ucl.ac.uk/people/research-staff/maurizio-gibin/maurizio-gibin</a:t>
            </a:r>
            <a:endParaRPr b="0" lang="en-GB" sz="1000" spc="-1" strike="noStrike">
              <a:latin typeface="Arial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432000" y="1080000"/>
            <a:ext cx="9287280" cy="418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1999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Laurea in Economia – Universita’ del Piemonte Orientale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2004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PhD in Geografia, tesi su geomarketing, modelli di location/allocation implementati in un  commercial GIS (ArcView)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2004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Post Doc Universita’ di Novara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2006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- 2009 Post Doc University College London.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Azienda sanitaria locale analisi dei pazienti, campagne di prevenzione, STD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2008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Lecturer in GIS Science Birkbeck College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2014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GIS Expert, Directorate General Mare, Fisheries Unit</a:t>
            </a:r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2020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Senior Research Fellow, University College London</a:t>
            </a:r>
            <a:br/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Consumer Data Research Centre</a:t>
            </a:r>
            <a:r>
              <a:rPr b="0" lang="en-GB" sz="1800" spc="-1" strike="noStrike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(data.cdrc.ac.uk), Department of Geography.</a:t>
            </a:r>
            <a:endParaRPr b="0" lang="en-GB" sz="1800" spc="-1" strike="noStrike">
              <a:latin typeface="Arial"/>
            </a:endParaRPr>
          </a:p>
          <a:p>
            <a:pPr marL="216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RESEARCH INTERESTS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Spatial analysis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Movement analysis (trajectories, mobile phone data)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Geovisualizzazione – Mappe e non solo.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Research ready data production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Big data/batch parallel processing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2" name="CustomShape 3"/>
          <p:cNvSpPr/>
          <p:nvPr/>
        </p:nvSpPr>
        <p:spPr>
          <a:xfrm>
            <a:off x="504000" y="5256000"/>
            <a:ext cx="899928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504000" y="236196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...tocca a voi</a:t>
            </a:r>
            <a:endParaRPr b="0" lang="en-GB" sz="4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Formato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55" name="CustomShape 2"/>
          <p:cNvSpPr/>
          <p:nvPr/>
        </p:nvSpPr>
        <p:spPr>
          <a:xfrm>
            <a:off x="720000" y="1080000"/>
            <a:ext cx="4823280" cy="136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Online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Materiale lezioni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Slides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Risorse/Link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2"/>
              </a:rPr>
              <a:t>https://github.com/mauriziogibin/seminars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56" name="CustomShape 3"/>
          <p:cNvSpPr/>
          <p:nvPr/>
        </p:nvSpPr>
        <p:spPr>
          <a:xfrm>
            <a:off x="4680000" y="1080000"/>
            <a:ext cx="4679280" cy="965520"/>
          </a:xfrm>
          <a:prstGeom prst="rect">
            <a:avLst/>
          </a:prstGeom>
          <a:noFill/>
          <a:ln w="36000">
            <a:solidFill>
              <a:srgbClr val="666666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>
            <a:noAutofit/>
          </a:bodyPr>
          <a:p>
            <a:pPr>
              <a:lnSpc>
                <a:spcPct val="100000"/>
              </a:lnSpc>
            </a:pPr>
            <a:r>
              <a:rPr b="0" lang="en-GB" sz="1600" spc="-1" strike="noStrike">
                <a:solidFill>
                  <a:srgbClr val="000000"/>
                </a:solidFill>
                <a:latin typeface="Arial"/>
                <a:ea typeface="DejaVu Sans"/>
              </a:rPr>
              <a:t>Repo su github che potrebbero interessare</a:t>
            </a:r>
            <a:endParaRPr b="0" lang="en-GB" sz="16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3"/>
              </a:rPr>
              <a:t>https://github.com/mauriziogibin/JohnSnow</a:t>
            </a:r>
            <a:endParaRPr b="0" lang="en-GB" sz="16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600" spc="-1" strike="noStrike" u="sng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https://github.com/mauriziogibin/gis4t</a:t>
            </a:r>
            <a:endParaRPr b="0" lang="en-GB" sz="1600" spc="-1" strike="noStrike">
              <a:latin typeface="Arial"/>
            </a:endParaRPr>
          </a:p>
        </p:txBody>
      </p:sp>
      <p:sp>
        <p:nvSpPr>
          <p:cNvPr id="57" name="CustomShape 4"/>
          <p:cNvSpPr/>
          <p:nvPr/>
        </p:nvSpPr>
        <p:spPr>
          <a:xfrm>
            <a:off x="504360" y="263844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Approccio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58" name="CustomShape 5"/>
          <p:cNvSpPr/>
          <p:nvPr/>
        </p:nvSpPr>
        <p:spPr>
          <a:xfrm>
            <a:off x="720000" y="3456000"/>
            <a:ext cx="8927280" cy="2137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Quantitativo, ma non troppo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Focus sulla visualizzazione/cartografia</a:t>
            </a:r>
            <a:endParaRPr b="0" lang="en-GB" sz="1800" spc="-1" strike="noStrike">
              <a:latin typeface="Arial"/>
            </a:endParaRPr>
          </a:p>
          <a:p>
            <a:pPr lvl="1" marL="432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Implicazioni del linguaggio cartografico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simbologia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convenzioni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’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la mappa e’ sempre giusta’ - ontogenica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etica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Mobilita’ (della popolazione)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0" name="CustomShape 2"/>
          <p:cNvSpPr/>
          <p:nvPr/>
        </p:nvSpPr>
        <p:spPr>
          <a:xfrm>
            <a:off x="144000" y="1224000"/>
            <a:ext cx="9863280" cy="4696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Migrazioni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interne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esterne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Censimento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Bassa risoluzione geografica e temporale (comune, anno)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Mobilita’ urbana ad alta risoluzione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giornaliera o inferiore all’anno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tracce (GPS auto, pescherecci, logistica)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dati di accesso alle stazioni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Disponibili da poco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Call Detailed Records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operatore telefonico (dettagli chiamate e cella di appartenenza)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In-App data registrati quando location e’ on o quando si usa una app.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COVID, data for good. Facebook, Apple, Bing, Google.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Promettenti in ambito business.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Non molto accettati in campo accademico (problemi di bias e rappresentazione)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Complicazioni Etiche, GDPR.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Accessibilita’ 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2" name="CustomShape 2"/>
          <p:cNvSpPr/>
          <p:nvPr/>
        </p:nvSpPr>
        <p:spPr>
          <a:xfrm>
            <a:off x="504000" y="956520"/>
            <a:ext cx="9287280" cy="495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Geografica, esplicita, distanza, KM.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Basata sulla condizione socio-economica</a:t>
            </a:r>
            <a:endParaRPr b="0" lang="en-GB" sz="1800" spc="-1" strike="noStrike">
              <a:latin typeface="Arial"/>
            </a:endParaRPr>
          </a:p>
          <a:p>
            <a:pPr lvl="1" marL="432000" indent="-21564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misurata in base alle caratteristiche della popolazione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dati censuari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banche dati geodemografiche (censo + interviste telefoniche)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Output area classification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Index of Multiple Deprivation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Virtuale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connessione internet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velocita’ di connessione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siti di interesse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Internet User Classification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Campi di applicazione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Pianificazione, Evacuazione, Logistica, Trasporti, Accesso ai servizi pubblici (ospedali, stazioni), Migliorare le performance aziendale, cannibalizzazione del mercato, vantaggio competitivo,apertura di nuove filiali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Accessibilita’ geografica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504000" y="956520"/>
            <a:ext cx="9287280" cy="495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Misura della prossimita’ basata sulla distanza (spatially explicit) geografica.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Geometrica (pitagora, bird’s fly) (buffer geografico).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Basata sulla rete viaria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Diversi tipi di strade e velocita’: limiti imposti dallo Stato.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Multimodalita’: sulle lunghe distanze e’ possibile l’utilizzo di diversi modi di trasporto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Il calcolo della distanza diventa complesso.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Molto spesso la distanza e’ espressa come una misura del tempo (sono a 5 minuti da… oppure quanti negozi ci sono a 5 minuti da casa mia?).</a:t>
            </a:r>
            <a:endParaRPr b="0" lang="en-GB" sz="1800" spc="-1" strike="noStrike">
              <a:latin typeface="Arial"/>
            </a:endParaRPr>
          </a:p>
          <a:p>
            <a:pPr marL="216000" indent="-21528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Diversi campi di applicazione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Pianificazione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Evacuazione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Logistica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Trasporti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Accesso ai servizi pubblici (ospedali, stazioni)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Migliorare le performance aziendale 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cannibalizzazione del mercato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vantaggio competitivo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apertura di nuove filiali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ustomShape 1"/>
          <p:cNvSpPr/>
          <p:nvPr/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tabLst>
                <a:tab algn="l" pos="0"/>
                <a:tab algn="l" pos="914400"/>
                <a:tab algn="l" pos="1828800"/>
                <a:tab algn="l" pos="2743200"/>
                <a:tab algn="l" pos="3657600"/>
                <a:tab algn="l" pos="4572000"/>
                <a:tab algn="l" pos="5486400"/>
                <a:tab algn="l" pos="6400800"/>
                <a:tab algn="l" pos="7315200"/>
                <a:tab algn="l" pos="8229600"/>
                <a:tab algn="l" pos="9144000"/>
                <a:tab algn="l" pos="10058400"/>
              </a:tabLst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Le isocrone</a:t>
            </a:r>
            <a:endParaRPr b="0" lang="en-GB" sz="4400" spc="-1" strike="noStrike">
              <a:latin typeface="Arial"/>
            </a:endParaRPr>
          </a:p>
        </p:txBody>
      </p:sp>
      <p:sp>
        <p:nvSpPr>
          <p:cNvPr id="66" name="CustomShape 2"/>
          <p:cNvSpPr/>
          <p:nvPr/>
        </p:nvSpPr>
        <p:spPr>
          <a:xfrm>
            <a:off x="504000" y="1172520"/>
            <a:ext cx="9287280" cy="111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Noto Sans CJK SC"/>
              </a:rPr>
              <a:t>Nelle carte geografiche tematiche la linea isocrona congiunge i punti che si possono raggiungere in un certo tempo da un dato punto di partenza.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 u="sng">
                <a:solidFill>
                  <a:srgbClr val="0000ff"/>
                </a:solidFill>
                <a:uFillTx/>
                <a:latin typeface="Arial"/>
                <a:ea typeface="Noto Sans CJK SC"/>
                <a:hlinkClick r:id="rId2"/>
              </a:rPr>
              <a:t>https://en.wikipedia.org/wiki/Isochrone_map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67" name="CustomShape 3"/>
          <p:cNvSpPr/>
          <p:nvPr/>
        </p:nvSpPr>
        <p:spPr>
          <a:xfrm>
            <a:off x="504000" y="2072880"/>
            <a:ext cx="9287280" cy="601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Le isocrone permettono di misurare l’accessibilta’ geografica tenendo in considerazione la complessita’ della rete viaria molto spesso si concentrano su un modo di trasporto</a:t>
            </a:r>
            <a:endParaRPr b="0" lang="en-GB" sz="1800" spc="-1" strike="noStrike">
              <a:latin typeface="Arial"/>
            </a:endParaRPr>
          </a:p>
        </p:txBody>
      </p:sp>
      <p:sp>
        <p:nvSpPr>
          <p:cNvPr id="68" name="CustomShape 4"/>
          <p:cNvSpPr/>
          <p:nvPr/>
        </p:nvSpPr>
        <p:spPr>
          <a:xfrm>
            <a:off x="504000" y="2757240"/>
            <a:ext cx="9287280" cy="2714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GB" sz="18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2022-11-16T16:37:45Z</dcterms:created>
  <dc:creator/>
  <dc:description/>
  <dc:language>en-GB</dc:language>
  <cp:lastModifiedBy/>
  <dcterms:modified xsi:type="dcterms:W3CDTF">2022-11-16T20:43:00Z</dcterms:modified>
  <cp:revision>18</cp:revision>
  <dc:subject/>
  <dc:title/>
</cp:coreProperties>
</file>